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4">
  <p:sldMasterIdLst>
    <p:sldMasterId id="2147483660" r:id="rId1"/>
  </p:sldMasterIdLst>
  <p:notesMasterIdLst>
    <p:notesMasterId r:id="rId19"/>
  </p:notesMasterIdLst>
  <p:sldIdLst>
    <p:sldId id="289" r:id="rId2"/>
    <p:sldId id="290" r:id="rId3"/>
    <p:sldId id="291" r:id="rId4"/>
    <p:sldId id="292" r:id="rId5"/>
    <p:sldId id="293" r:id="rId6"/>
    <p:sldId id="294" r:id="rId7"/>
    <p:sldId id="295" r:id="rId8"/>
    <p:sldId id="296" r:id="rId9"/>
    <p:sldId id="297" r:id="rId10"/>
    <p:sldId id="298" r:id="rId11"/>
    <p:sldId id="299" r:id="rId12"/>
    <p:sldId id="300" r:id="rId13"/>
    <p:sldId id="306" r:id="rId14"/>
    <p:sldId id="308" r:id="rId15"/>
    <p:sldId id="309" r:id="rId16"/>
    <p:sldId id="310" r:id="rId17"/>
    <p:sldId id="311" r:id="rId18"/>
  </p:sldIdLst>
  <p:sldSz cx="9144000" cy="6858000" type="screen4x3"/>
  <p:notesSz cx="6781800"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ulet Maksut" initials="DM" lastIdx="2" clrIdx="0">
    <p:extLst>
      <p:ext uri="{19B8F6BF-5375-455C-9EA6-DF929625EA0E}">
        <p15:presenceInfo xmlns:p15="http://schemas.microsoft.com/office/powerpoint/2012/main" userId="Daulet Maksu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560" autoAdjust="0"/>
  </p:normalViewPr>
  <p:slideViewPr>
    <p:cSldViewPr>
      <p:cViewPr varScale="1">
        <p:scale>
          <a:sx n="57" d="100"/>
          <a:sy n="57" d="100"/>
        </p:scale>
        <p:origin x="1540"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38780" cy="496332"/>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41451" y="0"/>
            <a:ext cx="2938780" cy="496332"/>
          </a:xfrm>
          <a:prstGeom prst="rect">
            <a:avLst/>
          </a:prstGeom>
        </p:spPr>
        <p:txBody>
          <a:bodyPr vert="horz" lIns="91440" tIns="45720" rIns="91440" bIns="45720" rtlCol="0"/>
          <a:lstStyle>
            <a:lvl1pPr algn="r">
              <a:defRPr sz="1200"/>
            </a:lvl1pPr>
          </a:lstStyle>
          <a:p>
            <a:fld id="{9BBCB501-971D-4FBD-BA73-FF4061DA74FD}" type="datetimeFigureOut">
              <a:rPr lang="ru-RU" smtClean="0"/>
              <a:pPr/>
              <a:t>28.10.2020</a:t>
            </a:fld>
            <a:endParaRPr lang="ru-RU"/>
          </a:p>
        </p:txBody>
      </p:sp>
      <p:sp>
        <p:nvSpPr>
          <p:cNvPr id="4" name="Образ слайда 3"/>
          <p:cNvSpPr>
            <a:spLocks noGrp="1" noRot="1" noChangeAspect="1"/>
          </p:cNvSpPr>
          <p:nvPr>
            <p:ph type="sldImg" idx="2"/>
          </p:nvPr>
        </p:nvSpPr>
        <p:spPr>
          <a:xfrm>
            <a:off x="909638" y="744538"/>
            <a:ext cx="4962525" cy="37226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8180" y="4715153"/>
            <a:ext cx="5425440" cy="4466987"/>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28583"/>
            <a:ext cx="2938780" cy="496332"/>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41451" y="9428583"/>
            <a:ext cx="2938780" cy="496332"/>
          </a:xfrm>
          <a:prstGeom prst="rect">
            <a:avLst/>
          </a:prstGeom>
        </p:spPr>
        <p:txBody>
          <a:bodyPr vert="horz" lIns="91440" tIns="45720" rIns="91440" bIns="45720" rtlCol="0" anchor="b"/>
          <a:lstStyle>
            <a:lvl1pPr algn="r">
              <a:defRPr sz="1200"/>
            </a:lvl1pPr>
          </a:lstStyle>
          <a:p>
            <a:fld id="{BD9EB3E4-959F-47A6-9C13-ED7A5D5E5E65}" type="slidenum">
              <a:rPr lang="ru-RU" smtClean="0"/>
              <a:pPr/>
              <a:t>‹#›</a:t>
            </a:fld>
            <a:endParaRPr lang="ru-RU"/>
          </a:p>
        </p:txBody>
      </p:sp>
    </p:spTree>
    <p:extLst>
      <p:ext uri="{BB962C8B-B14F-4D97-AF65-F5344CB8AC3E}">
        <p14:creationId xmlns:p14="http://schemas.microsoft.com/office/powerpoint/2010/main" val="22508567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BD9EB3E4-959F-47A6-9C13-ED7A5D5E5E65}" type="slidenum">
              <a:rPr lang="ru-RU" smtClean="0"/>
              <a:pPr/>
              <a:t>16</a:t>
            </a:fld>
            <a:endParaRPr lang="ru-RU"/>
          </a:p>
        </p:txBody>
      </p:sp>
    </p:spTree>
    <p:extLst>
      <p:ext uri="{BB962C8B-B14F-4D97-AF65-F5344CB8AC3E}">
        <p14:creationId xmlns:p14="http://schemas.microsoft.com/office/powerpoint/2010/main" val="25602965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0B41ECE4-ABB2-4F96-BA92-C990E98519B9}" type="datetime1">
              <a:rPr lang="ru-RU" smtClean="0"/>
              <a:t>28.10.2020</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D6F87789-79C0-4369-89FF-5E19A7612EE5}"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E5C25F8E-C3A8-4235-BD01-EE1ACAA97434}" type="datetime1">
              <a:rPr lang="ru-RU" smtClean="0"/>
              <a:t>28.10.2020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697FF171-832E-4869-922D-E5CB08275789}" type="datetime1">
              <a:rPr lang="ru-RU" smtClean="0"/>
              <a:t>28.10.2020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4"/>
          </p:nvPr>
        </p:nvSpPr>
        <p:spPr/>
        <p:txBody>
          <a:bodyPr rtlCol="0"/>
          <a:lstStyle/>
          <a:p>
            <a:fld id="{8CA841A6-38A9-4AE5-8EDD-77F38EA7C22C}" type="datetime1">
              <a:rPr lang="ru-RU" smtClean="0"/>
              <a:t>28.10.2020</a:t>
            </a:fld>
            <a:endParaRPr lang="ru-RU"/>
          </a:p>
        </p:txBody>
      </p:sp>
      <p:sp>
        <p:nvSpPr>
          <p:cNvPr id="9" name="Номер слайда 8"/>
          <p:cNvSpPr>
            <a:spLocks noGrp="1"/>
          </p:cNvSpPr>
          <p:nvPr>
            <p:ph type="sldNum" sz="quarter" idx="15"/>
          </p:nvPr>
        </p:nvSpPr>
        <p:spPr/>
        <p:txBody>
          <a:bodyPr rtlCol="0"/>
          <a:lstStyle/>
          <a:p>
            <a:fld id="{D6F87789-79C0-4369-89FF-5E19A7612EE5}"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64DBB4C3-C6A9-43C2-9A0A-D02B284D9606}" type="datetime1">
              <a:rPr lang="ru-RU" smtClean="0"/>
              <a:t>28.10.2020</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D6F87789-79C0-4369-89FF-5E19A7612EE5}"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5" name="Дата 4"/>
          <p:cNvSpPr>
            <a:spLocks noGrp="1"/>
          </p:cNvSpPr>
          <p:nvPr>
            <p:ph type="dt" sz="half" idx="10"/>
          </p:nvPr>
        </p:nvSpPr>
        <p:spPr/>
        <p:txBody>
          <a:bodyPr/>
          <a:lstStyle/>
          <a:p>
            <a:fld id="{BE126486-76D2-4727-8BA5-732B6994B5C5}" type="datetime1">
              <a:rPr lang="ru-RU" smtClean="0"/>
              <a:t>28.10.2020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6F87789-79C0-4369-89FF-5E19A7612EE5}" type="slidenum">
              <a:rPr lang="ru-RU" smtClean="0"/>
              <a:pPr/>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a:t>Образец заголовка</a:t>
            </a:r>
            <a:endParaRPr kumimoji="0" lang="en-US"/>
          </a:p>
        </p:txBody>
      </p:sp>
      <p:sp>
        <p:nvSpPr>
          <p:cNvPr id="7" name="Дата 6"/>
          <p:cNvSpPr>
            <a:spLocks noGrp="1"/>
          </p:cNvSpPr>
          <p:nvPr>
            <p:ph type="dt" sz="half" idx="10"/>
          </p:nvPr>
        </p:nvSpPr>
        <p:spPr/>
        <p:txBody>
          <a:bodyPr/>
          <a:lstStyle/>
          <a:p>
            <a:fld id="{698AC4B5-E5E4-48B6-B2DD-56C5CE6E58CD}" type="datetime1">
              <a:rPr lang="ru-RU" smtClean="0"/>
              <a:t>28.10.2020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6F87789-79C0-4369-89FF-5E19A7612EE5}" type="slidenum">
              <a:rPr lang="ru-RU" smtClean="0"/>
              <a:pPr/>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6" name="Дата 5"/>
          <p:cNvSpPr>
            <a:spLocks noGrp="1"/>
          </p:cNvSpPr>
          <p:nvPr>
            <p:ph type="dt" sz="half" idx="10"/>
          </p:nvPr>
        </p:nvSpPr>
        <p:spPr/>
        <p:txBody>
          <a:bodyPr rtlCol="0"/>
          <a:lstStyle/>
          <a:p>
            <a:fld id="{BA00AF11-0F10-4DAA-9D79-486E59F53378}" type="datetime1">
              <a:rPr lang="ru-RU" smtClean="0"/>
              <a:t>28.10.2020</a:t>
            </a:fld>
            <a:endParaRPr lang="ru-RU"/>
          </a:p>
        </p:txBody>
      </p:sp>
      <p:sp>
        <p:nvSpPr>
          <p:cNvPr id="7" name="Номер слайда 6"/>
          <p:cNvSpPr>
            <a:spLocks noGrp="1"/>
          </p:cNvSpPr>
          <p:nvPr>
            <p:ph type="sldNum" sz="quarter" idx="11"/>
          </p:nvPr>
        </p:nvSpPr>
        <p:spPr/>
        <p:txBody>
          <a:bodyPr rtlCol="0"/>
          <a:lstStyle/>
          <a:p>
            <a:fld id="{D6F87789-79C0-4369-89FF-5E19A7612EE5}"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5869E12-1157-445D-A2DF-3F219FAA9D90}" type="datetime1">
              <a:rPr lang="ru-RU" smtClean="0"/>
              <a:t>28.10.2020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1" name="Дата 20"/>
          <p:cNvSpPr>
            <a:spLocks noGrp="1"/>
          </p:cNvSpPr>
          <p:nvPr>
            <p:ph type="dt" sz="half" idx="14"/>
          </p:nvPr>
        </p:nvSpPr>
        <p:spPr/>
        <p:txBody>
          <a:bodyPr rtlCol="0"/>
          <a:lstStyle/>
          <a:p>
            <a:fld id="{254F01D8-67B5-489B-A243-72DA8A8DA529}" type="datetime1">
              <a:rPr lang="ru-RU" smtClean="0"/>
              <a:t>28.10.2020</a:t>
            </a:fld>
            <a:endParaRPr lang="ru-RU"/>
          </a:p>
        </p:txBody>
      </p:sp>
      <p:sp>
        <p:nvSpPr>
          <p:cNvPr id="22" name="Номер слайда 21"/>
          <p:cNvSpPr>
            <a:spLocks noGrp="1"/>
          </p:cNvSpPr>
          <p:nvPr>
            <p:ph type="sldNum" sz="quarter" idx="15"/>
          </p:nvPr>
        </p:nvSpPr>
        <p:spPr/>
        <p:txBody>
          <a:bodyPr rtlCol="0"/>
          <a:lstStyle/>
          <a:p>
            <a:fld id="{D6F87789-79C0-4369-89FF-5E19A7612EE5}"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EEC5234B-A3C9-46B4-B874-77CC4591058E}" type="datetime1">
              <a:rPr lang="ru-RU" smtClean="0"/>
              <a:t>28.10.2020</a:t>
            </a:fld>
            <a:endParaRPr lang="ru-RU"/>
          </a:p>
        </p:txBody>
      </p:sp>
      <p:sp>
        <p:nvSpPr>
          <p:cNvPr id="18" name="Номер слайда 17"/>
          <p:cNvSpPr>
            <a:spLocks noGrp="1"/>
          </p:cNvSpPr>
          <p:nvPr>
            <p:ph type="sldNum" sz="quarter" idx="11"/>
          </p:nvPr>
        </p:nvSpPr>
        <p:spPr/>
        <p:txBody>
          <a:bodyPr rtlCol="0"/>
          <a:lstStyle/>
          <a:p>
            <a:fld id="{D6F87789-79C0-4369-89FF-5E19A7612EE5}"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BC1BD55-643C-4204-BC5A-F5FFA5E84B7A}" type="datetime1">
              <a:rPr lang="ru-RU" smtClean="0"/>
              <a:t>28.10.2020</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6F87789-79C0-4369-89FF-5E19A7612EE5}"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A21C39B-038E-4CE8-BD6E-6347885CE84E}"/>
              </a:ext>
            </a:extLst>
          </p:cNvPr>
          <p:cNvSpPr>
            <a:spLocks noGrp="1"/>
          </p:cNvSpPr>
          <p:nvPr>
            <p:ph type="title"/>
          </p:nvPr>
        </p:nvSpPr>
        <p:spPr>
          <a:xfrm>
            <a:off x="1763688" y="274638"/>
            <a:ext cx="6161112" cy="778098"/>
          </a:xfrm>
        </p:spPr>
        <p:txBody>
          <a:bodyPr>
            <a:normAutofit/>
          </a:bodyPr>
          <a:lstStyle/>
          <a:p>
            <a:pPr marL="0" marR="0" lvl="0" indent="0" algn="ctr" defTabSz="914400" rtl="0" eaLnBrk="1" fontAlgn="auto" latinLnBrk="0" hangingPunct="1">
              <a:lnSpc>
                <a:spcPct val="100000"/>
              </a:lnSpc>
              <a:spcBef>
                <a:spcPts val="0"/>
              </a:spcBef>
              <a:spcAft>
                <a:spcPts val="0"/>
              </a:spcAft>
              <a:tabLst/>
              <a:defRPr/>
            </a:pPr>
            <a:r>
              <a:rPr lang="kk-KZ" sz="2000" kern="0" cap="none" dirty="0">
                <a:solidFill>
                  <a:schemeClr val="tx1"/>
                </a:solidFill>
                <a:latin typeface="Times New Roman"/>
                <a:ea typeface="Times New Roman"/>
                <a:cs typeface="Times New Roman"/>
                <a:sym typeface="Times New Roman"/>
              </a:rPr>
              <a:t>Ә</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л-Фараби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атындағы</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Қазақ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ұлттық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университеті</a:t>
            </a:r>
            <a:b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br>
            <a:r>
              <a:rPr lang="ru-RU" sz="2000" kern="0" cap="none" dirty="0">
                <a:solidFill>
                  <a:schemeClr val="tx1"/>
                </a:solidFill>
                <a:latin typeface="Times New Roman"/>
                <a:ea typeface="Times New Roman"/>
                <a:cs typeface="Times New Roman"/>
                <a:sym typeface="Times New Roman"/>
              </a:rPr>
              <a:t>Х</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имия</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және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химиялық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технология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факультеті</a:t>
            </a:r>
            <a:endParaRPr lang="ru-RU" sz="2000" dirty="0">
              <a:solidFill>
                <a:schemeClr val="tx1"/>
              </a:solidFill>
            </a:endParaRPr>
          </a:p>
        </p:txBody>
      </p:sp>
      <p:sp>
        <p:nvSpPr>
          <p:cNvPr id="3" name="Объект 2">
            <a:extLst>
              <a:ext uri="{FF2B5EF4-FFF2-40B4-BE49-F238E27FC236}">
                <a16:creationId xmlns:a16="http://schemas.microsoft.com/office/drawing/2014/main" id="{DB0BD90E-5A96-4146-A865-D8E252CC9F96}"/>
              </a:ext>
            </a:extLst>
          </p:cNvPr>
          <p:cNvSpPr>
            <a:spLocks noGrp="1"/>
          </p:cNvSpPr>
          <p:nvPr>
            <p:ph sz="quarter" idx="1"/>
          </p:nvPr>
        </p:nvSpPr>
        <p:spPr>
          <a:xfrm>
            <a:off x="467544" y="1268760"/>
            <a:ext cx="7889304" cy="5061176"/>
          </a:xfrm>
        </p:spPr>
        <p:txBody>
          <a:bodyPr>
            <a:normAutofit/>
          </a:bodyPr>
          <a:lstStyle/>
          <a:p>
            <a:pPr indent="0" algn="just">
              <a:lnSpc>
                <a:spcPct val="107000"/>
              </a:lnSpc>
              <a:spcAft>
                <a:spcPts val="800"/>
              </a:spcAft>
              <a:buNone/>
            </a:pPr>
            <a:endParaRPr lang="kk-KZ" sz="3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kk-KZ" sz="3600" dirty="0">
                <a:effectLst/>
                <a:latin typeface="Times New Roman" panose="02020603050405020304" pitchFamily="18" charset="0"/>
                <a:ea typeface="Calibri" panose="020F0502020204030204" pitchFamily="34" charset="0"/>
                <a:cs typeface="Times New Roman" panose="02020603050405020304" pitchFamily="18" charset="0"/>
              </a:rPr>
              <a:t>  Талдаудың гравиметрлік әдісі, сипаттамасы, тұнба түрі, </a:t>
            </a:r>
          </a:p>
          <a:p>
            <a:pPr marL="0" indent="0" algn="ctr">
              <a:lnSpc>
                <a:spcPct val="107000"/>
              </a:lnSpc>
              <a:spcAft>
                <a:spcPts val="800"/>
              </a:spcAft>
              <a:buNone/>
            </a:pPr>
            <a:r>
              <a:rPr lang="kk-KZ" sz="3600" dirty="0">
                <a:effectLst/>
                <a:latin typeface="Times New Roman" panose="02020603050405020304" pitchFamily="18" charset="0"/>
                <a:ea typeface="Calibri" panose="020F0502020204030204" pitchFamily="34" charset="0"/>
                <a:cs typeface="Times New Roman" panose="02020603050405020304" pitchFamily="18" charset="0"/>
              </a:rPr>
              <a:t>тұнба алу жағдайлары.</a:t>
            </a:r>
            <a:endParaRPr lang="ru-RU"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a:p>
            <a:endParaRPr lang="ru-RU" dirty="0"/>
          </a:p>
          <a:p>
            <a:endParaRPr lang="ru-RU" dirty="0"/>
          </a:p>
          <a:p>
            <a:endParaRPr lang="ru-RU" dirty="0"/>
          </a:p>
          <a:p>
            <a:pPr marL="0" indent="0">
              <a:buNone/>
            </a:pPr>
            <a:r>
              <a:rPr lang="ru-RU" sz="2100" dirty="0"/>
              <a:t>                                                      Д</a:t>
            </a:r>
            <a:r>
              <a:rPr lang="kk-KZ" sz="2100" dirty="0"/>
              <a:t>әріскер </a:t>
            </a:r>
            <a:r>
              <a:rPr lang="ru-RU" sz="2100" dirty="0"/>
              <a:t>- Исмаилова А.Г.</a:t>
            </a:r>
          </a:p>
          <a:p>
            <a:endParaRPr lang="ru-RU" dirty="0"/>
          </a:p>
        </p:txBody>
      </p:sp>
    </p:spTree>
    <p:extLst>
      <p:ext uri="{BB962C8B-B14F-4D97-AF65-F5344CB8AC3E}">
        <p14:creationId xmlns:p14="http://schemas.microsoft.com/office/powerpoint/2010/main" val="29709044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260BD279-57D6-428B-9667-A620C0B5FE8C}"/>
              </a:ext>
            </a:extLst>
          </p:cNvPr>
          <p:cNvPicPr>
            <a:picLocks noGrp="1" noChangeAspect="1"/>
          </p:cNvPicPr>
          <p:nvPr>
            <p:ph sz="quarter" idx="1"/>
          </p:nvPr>
        </p:nvPicPr>
        <p:blipFill>
          <a:blip r:embed="rId2"/>
          <a:stretch>
            <a:fillRect/>
          </a:stretch>
        </p:blipFill>
        <p:spPr>
          <a:xfrm>
            <a:off x="755576" y="332656"/>
            <a:ext cx="7704856" cy="5922602"/>
          </a:xfrm>
          <a:prstGeom prst="rect">
            <a:avLst/>
          </a:prstGeom>
        </p:spPr>
      </p:pic>
      <p:sp>
        <p:nvSpPr>
          <p:cNvPr id="4" name="Номер слайда 3">
            <a:extLst>
              <a:ext uri="{FF2B5EF4-FFF2-40B4-BE49-F238E27FC236}">
                <a16:creationId xmlns:a16="http://schemas.microsoft.com/office/drawing/2014/main" id="{C52D0F36-9673-4A39-A6C6-CB0317DFB5F6}"/>
              </a:ext>
            </a:extLst>
          </p:cNvPr>
          <p:cNvSpPr>
            <a:spLocks noGrp="1"/>
          </p:cNvSpPr>
          <p:nvPr>
            <p:ph type="sldNum" sz="quarter" idx="15"/>
          </p:nvPr>
        </p:nvSpPr>
        <p:spPr/>
        <p:txBody>
          <a:bodyPr/>
          <a:lstStyle/>
          <a:p>
            <a:fld id="{D6F87789-79C0-4369-89FF-5E19A7612EE5}" type="slidenum">
              <a:rPr lang="ru-RU" smtClean="0"/>
              <a:pPr/>
              <a:t>10</a:t>
            </a:fld>
            <a:endParaRPr lang="ru-RU"/>
          </a:p>
        </p:txBody>
      </p:sp>
    </p:spTree>
    <p:extLst>
      <p:ext uri="{BB962C8B-B14F-4D97-AF65-F5344CB8AC3E}">
        <p14:creationId xmlns:p14="http://schemas.microsoft.com/office/powerpoint/2010/main" val="19412523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B53D2D0C-6C30-4C55-B8D1-920EA96ADDF7}"/>
              </a:ext>
            </a:extLst>
          </p:cNvPr>
          <p:cNvSpPr>
            <a:spLocks noGrp="1"/>
          </p:cNvSpPr>
          <p:nvPr>
            <p:ph sz="quarter" idx="1"/>
          </p:nvPr>
        </p:nvSpPr>
        <p:spPr>
          <a:xfrm>
            <a:off x="457200" y="332656"/>
            <a:ext cx="8075240" cy="6141296"/>
          </a:xfrm>
        </p:spPr>
        <p:txBody>
          <a:bodyPr>
            <a:normAutofit fontScale="92500"/>
          </a:bodyPr>
          <a:lstStyle/>
          <a:p>
            <a:pPr marL="457200" indent="450215" algn="just">
              <a:lnSpc>
                <a:spcPct val="107000"/>
              </a:lnSpc>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Гравиметрлік талдауда айдау тәсілін пайдаланғанда зерттелетін қосылыс ұшқыш формада болғаны жөн. Бұл тәсіл екі жағдайда орындалады, тікелей және жанама.  Тікелей әдісте аналитикалық белгі болып сорғыштың (сорбенттің) массасының артуы алынады. Жанама әдісінде зерттелетін үлгі құрамындағы судың немесе басқа ұшқыш заттардың ұшып кетуіне байланысты үлгі массасының азаюы алынады.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arenR"/>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(үлгі + ↑) → ↑+m</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1</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(сорбент) → m</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(сорбент)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0" algn="just">
              <a:lnSpc>
                <a:spcPct val="107000"/>
              </a:lnSpc>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m</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(сорбент)</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m</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1</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(сорбент)</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қосылыстың массасы анықталады.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arenR"/>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m</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1</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(үлгі+↑) </a:t>
            </a:r>
            <a:r>
              <a:rPr lang="kk-KZ" sz="2800" baseline="30000" dirty="0">
                <a:effectLst/>
                <a:latin typeface="Times New Roman" panose="02020603050405020304" pitchFamily="18" charset="0"/>
                <a:ea typeface="Calibri" panose="020F0502020204030204" pitchFamily="34" charset="0"/>
                <a:cs typeface="Times New Roman" panose="02020603050405020304" pitchFamily="18" charset="0"/>
              </a:rPr>
              <a:t>0</a:t>
            </a:r>
            <a:r>
              <a:rPr lang="kk-KZ" sz="2800" dirty="0">
                <a:effectLst/>
                <a:latin typeface="Times New Roman" panose="02020603050405020304" pitchFamily="18" charset="0"/>
                <a:ea typeface="Calibri" panose="020F0502020204030204" pitchFamily="34" charset="0"/>
                <a:cs typeface="Times New Roman" panose="02020603050405020304" pitchFamily="18" charset="0"/>
              </a:rPr>
              <a:t>t → ↑→ m</a:t>
            </a:r>
            <a:r>
              <a:rPr lang="kk-KZ" sz="28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kk-KZ" sz="2800" dirty="0">
                <a:effectLst/>
                <a:latin typeface="Times New Roman" panose="02020603050405020304" pitchFamily="18" charset="0"/>
                <a:ea typeface="Calibri" panose="020F0502020204030204" pitchFamily="34" charset="0"/>
                <a:cs typeface="Times New Roman" panose="02020603050405020304" pitchFamily="18" charset="0"/>
              </a:rPr>
              <a:t>(</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үлгі</a:t>
            </a:r>
            <a:r>
              <a:rPr lang="kk-KZ" sz="2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404495" indent="0" algn="just">
              <a:lnSpc>
                <a:spcPct val="107000"/>
              </a:lnSpc>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m</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1</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(үлгі+↑) - </a:t>
            </a:r>
            <a:r>
              <a:rPr lang="kk-KZ" sz="2800" dirty="0">
                <a:effectLst/>
                <a:latin typeface="Times New Roman" panose="02020603050405020304" pitchFamily="18" charset="0"/>
                <a:ea typeface="Calibri" panose="020F0502020204030204" pitchFamily="34" charset="0"/>
                <a:cs typeface="Times New Roman" panose="02020603050405020304" pitchFamily="18" charset="0"/>
              </a:rPr>
              <a:t>m</a:t>
            </a:r>
            <a:r>
              <a:rPr lang="kk-KZ" sz="28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kk-KZ" sz="2800" dirty="0">
                <a:effectLst/>
                <a:latin typeface="Times New Roman" panose="02020603050405020304" pitchFamily="18" charset="0"/>
                <a:ea typeface="Calibri" panose="020F0502020204030204" pitchFamily="34" charset="0"/>
                <a:cs typeface="Times New Roman" panose="02020603050405020304" pitchFamily="18" charset="0"/>
              </a:rPr>
              <a:t>(</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үлгі</a:t>
            </a:r>
            <a:r>
              <a:rPr lang="kk-KZ" sz="2800" dirty="0">
                <a:effectLst/>
                <a:latin typeface="Times New Roman" panose="02020603050405020304" pitchFamily="18" charset="0"/>
                <a:ea typeface="Calibri" panose="020F0502020204030204" pitchFamily="34" charset="0"/>
                <a:cs typeface="Times New Roman" panose="02020603050405020304" pitchFamily="18" charset="0"/>
              </a:rPr>
              <a:t>) =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қосылыстың массасы анықталады.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Гравиметрлік талдаудың термогравиметрия және электргравиметрия әдістері де бар.</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999E263F-BE81-41A8-9660-66F5F06A9108}"/>
              </a:ext>
            </a:extLst>
          </p:cNvPr>
          <p:cNvSpPr>
            <a:spLocks noGrp="1"/>
          </p:cNvSpPr>
          <p:nvPr>
            <p:ph type="sldNum" sz="quarter" idx="15"/>
          </p:nvPr>
        </p:nvSpPr>
        <p:spPr/>
        <p:txBody>
          <a:bodyPr/>
          <a:lstStyle/>
          <a:p>
            <a:fld id="{D6F87789-79C0-4369-89FF-5E19A7612EE5}" type="slidenum">
              <a:rPr lang="ru-RU" smtClean="0"/>
              <a:pPr/>
              <a:t>11</a:t>
            </a:fld>
            <a:endParaRPr lang="ru-RU"/>
          </a:p>
        </p:txBody>
      </p:sp>
    </p:spTree>
    <p:extLst>
      <p:ext uri="{BB962C8B-B14F-4D97-AF65-F5344CB8AC3E}">
        <p14:creationId xmlns:p14="http://schemas.microsoft.com/office/powerpoint/2010/main" val="21274343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2AF57D8-2C55-4286-B56C-676C6AE3D3DA}"/>
              </a:ext>
            </a:extLst>
          </p:cNvPr>
          <p:cNvSpPr>
            <a:spLocks noGrp="1"/>
          </p:cNvSpPr>
          <p:nvPr>
            <p:ph sz="quarter" idx="1"/>
          </p:nvPr>
        </p:nvSpPr>
        <p:spPr>
          <a:xfrm>
            <a:off x="457200" y="332656"/>
            <a:ext cx="8281416" cy="6141296"/>
          </a:xfrm>
        </p:spPr>
        <p:txBody>
          <a:bodyPr>
            <a:normAutofit/>
          </a:bodyPr>
          <a:lstStyle/>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Тұнба алу жағдайлары.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Гравиметрлік талдаудың дәлділігі алынған тұнбаның түріне, бөлшектеріне, зерттелетін қосылыстың табиғатына, тұнбаның түзілу жағдайына байланысты. Тұнба алынуына жағдайына қарай кристалды және аморфты тұнба болып бөлінеді. Әсер ету факторланына байланысты олар жеңіл, ауыр, аса ауыр түрлеріне де жіктеледі. Егер қосылыстар аз еритін, иондары нашар гидратталады болса тұнба кристалды болып түседі. Ал егер қосылыстардың ерігіштігі аз, иондары күшті гидратталуға бейім, ковалентті немесе әлсіз полярлы қосылыс болса аморфты тұнба түзіледі. Осындай факторларды ескере отырып, кристалды және аморфты тұнбалардың айырмашылығы мен ерекшелігін кесте арқылы көрсетуге болады.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E97780C0-7BBB-4D0F-810B-F9D79E5809E2}"/>
              </a:ext>
            </a:extLst>
          </p:cNvPr>
          <p:cNvSpPr>
            <a:spLocks noGrp="1"/>
          </p:cNvSpPr>
          <p:nvPr>
            <p:ph type="sldNum" sz="quarter" idx="15"/>
          </p:nvPr>
        </p:nvSpPr>
        <p:spPr/>
        <p:txBody>
          <a:bodyPr/>
          <a:lstStyle/>
          <a:p>
            <a:fld id="{D6F87789-79C0-4369-89FF-5E19A7612EE5}" type="slidenum">
              <a:rPr lang="ru-RU" smtClean="0"/>
              <a:pPr/>
              <a:t>12</a:t>
            </a:fld>
            <a:endParaRPr lang="ru-RU"/>
          </a:p>
        </p:txBody>
      </p:sp>
    </p:spTree>
    <p:extLst>
      <p:ext uri="{BB962C8B-B14F-4D97-AF65-F5344CB8AC3E}">
        <p14:creationId xmlns:p14="http://schemas.microsoft.com/office/powerpoint/2010/main" val="41752154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02C24BC5-3A18-4C90-8208-F80884E69BA6}"/>
              </a:ext>
            </a:extLst>
          </p:cNvPr>
          <p:cNvPicPr>
            <a:picLocks noGrp="1" noChangeAspect="1"/>
          </p:cNvPicPr>
          <p:nvPr>
            <p:ph sz="quarter" idx="1"/>
          </p:nvPr>
        </p:nvPicPr>
        <p:blipFill>
          <a:blip r:embed="rId2"/>
          <a:stretch>
            <a:fillRect/>
          </a:stretch>
        </p:blipFill>
        <p:spPr>
          <a:xfrm>
            <a:off x="251520" y="188640"/>
            <a:ext cx="8280920" cy="6125739"/>
          </a:xfrm>
          <a:prstGeom prst="rect">
            <a:avLst/>
          </a:prstGeom>
        </p:spPr>
      </p:pic>
      <p:sp>
        <p:nvSpPr>
          <p:cNvPr id="4" name="Номер слайда 3">
            <a:extLst>
              <a:ext uri="{FF2B5EF4-FFF2-40B4-BE49-F238E27FC236}">
                <a16:creationId xmlns:a16="http://schemas.microsoft.com/office/drawing/2014/main" id="{AD5DF69C-DEF7-4DB5-937A-D579773A0F45}"/>
              </a:ext>
            </a:extLst>
          </p:cNvPr>
          <p:cNvSpPr>
            <a:spLocks noGrp="1"/>
          </p:cNvSpPr>
          <p:nvPr>
            <p:ph type="sldNum" sz="quarter" idx="15"/>
          </p:nvPr>
        </p:nvSpPr>
        <p:spPr/>
        <p:txBody>
          <a:bodyPr/>
          <a:lstStyle/>
          <a:p>
            <a:fld id="{D6F87789-79C0-4369-89FF-5E19A7612EE5}" type="slidenum">
              <a:rPr lang="ru-RU" smtClean="0"/>
              <a:pPr/>
              <a:t>13</a:t>
            </a:fld>
            <a:endParaRPr lang="ru-RU"/>
          </a:p>
        </p:txBody>
      </p:sp>
    </p:spTree>
    <p:extLst>
      <p:ext uri="{BB962C8B-B14F-4D97-AF65-F5344CB8AC3E}">
        <p14:creationId xmlns:p14="http://schemas.microsoft.com/office/powerpoint/2010/main" val="22353045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0BA0AA9E-14EF-424F-B2DE-ADD86D80D611}"/>
              </a:ext>
            </a:extLst>
          </p:cNvPr>
          <p:cNvPicPr>
            <a:picLocks noGrp="1" noChangeAspect="1"/>
          </p:cNvPicPr>
          <p:nvPr>
            <p:ph sz="quarter" idx="1"/>
          </p:nvPr>
        </p:nvPicPr>
        <p:blipFill>
          <a:blip r:embed="rId2"/>
          <a:stretch>
            <a:fillRect/>
          </a:stretch>
        </p:blipFill>
        <p:spPr>
          <a:xfrm>
            <a:off x="539552" y="332656"/>
            <a:ext cx="8199064" cy="6141169"/>
          </a:xfrm>
          <a:prstGeom prst="rect">
            <a:avLst/>
          </a:prstGeom>
        </p:spPr>
      </p:pic>
      <p:sp>
        <p:nvSpPr>
          <p:cNvPr id="4" name="Номер слайда 3">
            <a:extLst>
              <a:ext uri="{FF2B5EF4-FFF2-40B4-BE49-F238E27FC236}">
                <a16:creationId xmlns:a16="http://schemas.microsoft.com/office/drawing/2014/main" id="{86F898B8-9763-4137-90FB-4073086F13F4}"/>
              </a:ext>
            </a:extLst>
          </p:cNvPr>
          <p:cNvSpPr>
            <a:spLocks noGrp="1"/>
          </p:cNvSpPr>
          <p:nvPr>
            <p:ph type="sldNum" sz="quarter" idx="15"/>
          </p:nvPr>
        </p:nvSpPr>
        <p:spPr/>
        <p:txBody>
          <a:bodyPr/>
          <a:lstStyle/>
          <a:p>
            <a:fld id="{D6F87789-79C0-4369-89FF-5E19A7612EE5}" type="slidenum">
              <a:rPr lang="ru-RU" smtClean="0"/>
              <a:pPr/>
              <a:t>14</a:t>
            </a:fld>
            <a:endParaRPr lang="ru-RU"/>
          </a:p>
        </p:txBody>
      </p:sp>
    </p:spTree>
    <p:extLst>
      <p:ext uri="{BB962C8B-B14F-4D97-AF65-F5344CB8AC3E}">
        <p14:creationId xmlns:p14="http://schemas.microsoft.com/office/powerpoint/2010/main" val="36109306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B5A67C81-B777-446B-91EB-F87FA97E3756}"/>
              </a:ext>
            </a:extLst>
          </p:cNvPr>
          <p:cNvPicPr>
            <a:picLocks noGrp="1" noChangeAspect="1"/>
          </p:cNvPicPr>
          <p:nvPr>
            <p:ph sz="quarter" idx="1"/>
          </p:nvPr>
        </p:nvPicPr>
        <p:blipFill>
          <a:blip r:embed="rId2"/>
          <a:stretch>
            <a:fillRect/>
          </a:stretch>
        </p:blipFill>
        <p:spPr>
          <a:xfrm>
            <a:off x="405384" y="404664"/>
            <a:ext cx="8127056" cy="6097761"/>
          </a:xfrm>
          <a:prstGeom prst="rect">
            <a:avLst/>
          </a:prstGeom>
        </p:spPr>
      </p:pic>
      <p:sp>
        <p:nvSpPr>
          <p:cNvPr id="4" name="Номер слайда 3">
            <a:extLst>
              <a:ext uri="{FF2B5EF4-FFF2-40B4-BE49-F238E27FC236}">
                <a16:creationId xmlns:a16="http://schemas.microsoft.com/office/drawing/2014/main" id="{9E63DCC2-891D-4601-9C7F-9B8D2A13052F}"/>
              </a:ext>
            </a:extLst>
          </p:cNvPr>
          <p:cNvSpPr>
            <a:spLocks noGrp="1"/>
          </p:cNvSpPr>
          <p:nvPr>
            <p:ph type="sldNum" sz="quarter" idx="15"/>
          </p:nvPr>
        </p:nvSpPr>
        <p:spPr/>
        <p:txBody>
          <a:bodyPr/>
          <a:lstStyle/>
          <a:p>
            <a:fld id="{D6F87789-79C0-4369-89FF-5E19A7612EE5}" type="slidenum">
              <a:rPr lang="ru-RU" smtClean="0"/>
              <a:pPr/>
              <a:t>15</a:t>
            </a:fld>
            <a:endParaRPr lang="ru-RU"/>
          </a:p>
        </p:txBody>
      </p:sp>
    </p:spTree>
    <p:extLst>
      <p:ext uri="{BB962C8B-B14F-4D97-AF65-F5344CB8AC3E}">
        <p14:creationId xmlns:p14="http://schemas.microsoft.com/office/powerpoint/2010/main" val="21147468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Объект 7">
            <a:extLst>
              <a:ext uri="{FF2B5EF4-FFF2-40B4-BE49-F238E27FC236}">
                <a16:creationId xmlns:a16="http://schemas.microsoft.com/office/drawing/2014/main" id="{9FC5D0A7-0B4C-4C7E-9E37-59CFF8B140AE}"/>
              </a:ext>
            </a:extLst>
          </p:cNvPr>
          <p:cNvPicPr>
            <a:picLocks noGrp="1" noChangeAspect="1"/>
          </p:cNvPicPr>
          <p:nvPr>
            <p:ph sz="quarter" idx="1"/>
          </p:nvPr>
        </p:nvPicPr>
        <p:blipFill>
          <a:blip r:embed="rId3"/>
          <a:stretch>
            <a:fillRect/>
          </a:stretch>
        </p:blipFill>
        <p:spPr>
          <a:xfrm>
            <a:off x="179512" y="0"/>
            <a:ext cx="8496943" cy="6473825"/>
          </a:xfrm>
          <a:prstGeom prst="rect">
            <a:avLst/>
          </a:prstGeom>
        </p:spPr>
      </p:pic>
      <p:sp>
        <p:nvSpPr>
          <p:cNvPr id="4" name="Номер слайда 3">
            <a:extLst>
              <a:ext uri="{FF2B5EF4-FFF2-40B4-BE49-F238E27FC236}">
                <a16:creationId xmlns:a16="http://schemas.microsoft.com/office/drawing/2014/main" id="{CF733335-B477-42FB-9153-4317565B721E}"/>
              </a:ext>
            </a:extLst>
          </p:cNvPr>
          <p:cNvSpPr>
            <a:spLocks noGrp="1"/>
          </p:cNvSpPr>
          <p:nvPr>
            <p:ph type="sldNum" sz="quarter" idx="15"/>
          </p:nvPr>
        </p:nvSpPr>
        <p:spPr/>
        <p:txBody>
          <a:bodyPr/>
          <a:lstStyle/>
          <a:p>
            <a:fld id="{D6F87789-79C0-4369-89FF-5E19A7612EE5}" type="slidenum">
              <a:rPr lang="ru-RU" smtClean="0"/>
              <a:pPr/>
              <a:t>16</a:t>
            </a:fld>
            <a:endParaRPr lang="ru-RU"/>
          </a:p>
        </p:txBody>
      </p:sp>
    </p:spTree>
    <p:extLst>
      <p:ext uri="{BB962C8B-B14F-4D97-AF65-F5344CB8AC3E}">
        <p14:creationId xmlns:p14="http://schemas.microsoft.com/office/powerpoint/2010/main" val="16995659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9D0864E5-048C-4BFC-8D27-F3ACF4D16058}"/>
              </a:ext>
            </a:extLst>
          </p:cNvPr>
          <p:cNvPicPr>
            <a:picLocks noGrp="1" noChangeAspect="1"/>
          </p:cNvPicPr>
          <p:nvPr>
            <p:ph sz="quarter" idx="1"/>
          </p:nvPr>
        </p:nvPicPr>
        <p:blipFill>
          <a:blip r:embed="rId2"/>
          <a:stretch>
            <a:fillRect/>
          </a:stretch>
        </p:blipFill>
        <p:spPr>
          <a:xfrm>
            <a:off x="467544" y="116633"/>
            <a:ext cx="8064896" cy="6274940"/>
          </a:xfrm>
          <a:prstGeom prst="rect">
            <a:avLst/>
          </a:prstGeom>
        </p:spPr>
      </p:pic>
      <p:sp>
        <p:nvSpPr>
          <p:cNvPr id="4" name="Номер слайда 3">
            <a:extLst>
              <a:ext uri="{FF2B5EF4-FFF2-40B4-BE49-F238E27FC236}">
                <a16:creationId xmlns:a16="http://schemas.microsoft.com/office/drawing/2014/main" id="{125BBA2A-C0E9-4B07-B354-633E54082D6F}"/>
              </a:ext>
            </a:extLst>
          </p:cNvPr>
          <p:cNvSpPr>
            <a:spLocks noGrp="1"/>
          </p:cNvSpPr>
          <p:nvPr>
            <p:ph type="sldNum" sz="quarter" idx="15"/>
          </p:nvPr>
        </p:nvSpPr>
        <p:spPr/>
        <p:txBody>
          <a:bodyPr/>
          <a:lstStyle/>
          <a:p>
            <a:fld id="{D6F87789-79C0-4369-89FF-5E19A7612EE5}" type="slidenum">
              <a:rPr lang="ru-RU" smtClean="0"/>
              <a:pPr/>
              <a:t>17</a:t>
            </a:fld>
            <a:endParaRPr lang="ru-RU"/>
          </a:p>
        </p:txBody>
      </p:sp>
    </p:spTree>
    <p:extLst>
      <p:ext uri="{BB962C8B-B14F-4D97-AF65-F5344CB8AC3E}">
        <p14:creationId xmlns:p14="http://schemas.microsoft.com/office/powerpoint/2010/main" val="2114155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195AB7F-4564-4930-844A-0B1C7D0BE269}"/>
              </a:ext>
            </a:extLst>
          </p:cNvPr>
          <p:cNvSpPr>
            <a:spLocks noGrp="1"/>
          </p:cNvSpPr>
          <p:nvPr>
            <p:ph sz="quarter" idx="1"/>
          </p:nvPr>
        </p:nvSpPr>
        <p:spPr>
          <a:xfrm>
            <a:off x="457200" y="548680"/>
            <a:ext cx="8281416" cy="5925272"/>
          </a:xfrm>
        </p:spPr>
        <p:txBody>
          <a:bodyPr/>
          <a:lstStyle/>
          <a:p>
            <a:pPr indent="450215" algn="just">
              <a:lnSpc>
                <a:spcPct val="107000"/>
              </a:lnSpc>
              <a:spcAft>
                <a:spcPts val="800"/>
              </a:spcAft>
            </a:pPr>
            <a:r>
              <a:rPr lang="kk-KZ" sz="2400" dirty="0">
                <a:solidFill>
                  <a:srgbClr val="000000"/>
                </a:solidFill>
                <a:effectLst/>
                <a:latin typeface="Times New Roman" panose="02020603050405020304" pitchFamily="18" charset="0"/>
                <a:ea typeface="+mn-ea"/>
                <a:cs typeface="Times New Roman" panose="02020603050405020304" pitchFamily="18" charset="0"/>
              </a:rPr>
              <a:t>Сандық талдау белгісіз зат құрамындағы компонент (ион) қандай мөлшерде (қанша) немесе заттар қандай қатынаста деген сұрақты шешеді.</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Сандық талдау әдістерінің бірі – гравиметрлік талдау әдісі.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AC7F92B6-C90C-45E8-8939-6C11165D28B6}"/>
              </a:ext>
            </a:extLst>
          </p:cNvPr>
          <p:cNvSpPr>
            <a:spLocks noGrp="1"/>
          </p:cNvSpPr>
          <p:nvPr>
            <p:ph type="sldNum" sz="quarter" idx="15"/>
          </p:nvPr>
        </p:nvSpPr>
        <p:spPr/>
        <p:txBody>
          <a:bodyPr/>
          <a:lstStyle/>
          <a:p>
            <a:fld id="{D6F87789-79C0-4369-89FF-5E19A7612EE5}" type="slidenum">
              <a:rPr lang="ru-RU" smtClean="0"/>
              <a:pPr/>
              <a:t>2</a:t>
            </a:fld>
            <a:endParaRPr lang="ru-RU"/>
          </a:p>
        </p:txBody>
      </p:sp>
      <p:graphicFrame>
        <p:nvGraphicFramePr>
          <p:cNvPr id="7" name="Таблица 6">
            <a:extLst>
              <a:ext uri="{FF2B5EF4-FFF2-40B4-BE49-F238E27FC236}">
                <a16:creationId xmlns:a16="http://schemas.microsoft.com/office/drawing/2014/main" id="{244DFCA9-9D09-434B-BFB5-0A6ACA3A2F63}"/>
              </a:ext>
            </a:extLst>
          </p:cNvPr>
          <p:cNvGraphicFramePr>
            <a:graphicFrameLocks noGrp="1"/>
          </p:cNvGraphicFramePr>
          <p:nvPr>
            <p:extLst>
              <p:ext uri="{D42A27DB-BD31-4B8C-83A1-F6EECF244321}">
                <p14:modId xmlns:p14="http://schemas.microsoft.com/office/powerpoint/2010/main" val="2072546942"/>
              </p:ext>
            </p:extLst>
          </p:nvPr>
        </p:nvGraphicFramePr>
        <p:xfrm>
          <a:off x="1043608" y="2362201"/>
          <a:ext cx="7085408" cy="1051042"/>
        </p:xfrm>
        <a:graphic>
          <a:graphicData uri="http://schemas.openxmlformats.org/drawingml/2006/table">
            <a:tbl>
              <a:tblPr firstRow="1" firstCol="1" bandRow="1">
                <a:tableStyleId>{5C22544A-7EE6-4342-B048-85BDC9FD1C3A}</a:tableStyleId>
              </a:tblPr>
              <a:tblGrid>
                <a:gridCol w="3456384">
                  <a:extLst>
                    <a:ext uri="{9D8B030D-6E8A-4147-A177-3AD203B41FA5}">
                      <a16:colId xmlns:a16="http://schemas.microsoft.com/office/drawing/2014/main" val="2122493736"/>
                    </a:ext>
                  </a:extLst>
                </a:gridCol>
                <a:gridCol w="3629024">
                  <a:extLst>
                    <a:ext uri="{9D8B030D-6E8A-4147-A177-3AD203B41FA5}">
                      <a16:colId xmlns:a16="http://schemas.microsoft.com/office/drawing/2014/main" val="227369651"/>
                    </a:ext>
                  </a:extLst>
                </a:gridCol>
              </a:tblGrid>
              <a:tr h="236740">
                <a:tc gridSpan="2">
                  <a:txBody>
                    <a:bodyPr/>
                    <a:lstStyle/>
                    <a:p>
                      <a:pPr algn="ctr">
                        <a:lnSpc>
                          <a:spcPct val="107000"/>
                        </a:lnSpc>
                        <a:spcAft>
                          <a:spcPts val="800"/>
                        </a:spcAft>
                      </a:pPr>
                      <a:r>
                        <a:rPr lang="kk-KZ" sz="2400" dirty="0">
                          <a:effectLst/>
                          <a:latin typeface="Times New Roman" panose="02020603050405020304" pitchFamily="18" charset="0"/>
                          <a:cs typeface="Times New Roman" panose="02020603050405020304" pitchFamily="18" charset="0"/>
                        </a:rPr>
                        <a:t>Химиялық сандық талдау</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ru-RU"/>
                    </a:p>
                  </a:txBody>
                  <a:tcPr/>
                </a:tc>
                <a:extLst>
                  <a:ext uri="{0D108BD9-81ED-4DB2-BD59-A6C34878D82A}">
                    <a16:rowId xmlns:a16="http://schemas.microsoft.com/office/drawing/2014/main" val="522016535"/>
                  </a:ext>
                </a:extLst>
              </a:tr>
              <a:tr h="686044">
                <a:tc>
                  <a:txBody>
                    <a:bodyPr/>
                    <a:lstStyle/>
                    <a:p>
                      <a:pPr algn="ctr">
                        <a:lnSpc>
                          <a:spcPct val="107000"/>
                        </a:lnSpc>
                        <a:spcAft>
                          <a:spcPts val="800"/>
                        </a:spcAft>
                      </a:pPr>
                      <a:r>
                        <a:rPr lang="kk-KZ" sz="2400">
                          <a:effectLst/>
                          <a:latin typeface="Times New Roman" panose="02020603050405020304" pitchFamily="18" charset="0"/>
                          <a:cs typeface="Times New Roman" panose="02020603050405020304" pitchFamily="18" charset="0"/>
                        </a:rPr>
                        <a:t>Гравиметрия</a:t>
                      </a:r>
                      <a:endParaRPr lang="ru-RU"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kk-KZ" sz="2400" dirty="0">
                          <a:effectLst/>
                          <a:latin typeface="Times New Roman" panose="02020603050405020304" pitchFamily="18" charset="0"/>
                          <a:cs typeface="Times New Roman" panose="02020603050405020304" pitchFamily="18" charset="0"/>
                        </a:rPr>
                        <a:t>Титриметрия</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24629771"/>
                  </a:ext>
                </a:extLst>
              </a:tr>
            </a:tbl>
          </a:graphicData>
        </a:graphic>
      </p:graphicFrame>
      <p:sp>
        <p:nvSpPr>
          <p:cNvPr id="10" name="TextBox 9">
            <a:extLst>
              <a:ext uri="{FF2B5EF4-FFF2-40B4-BE49-F238E27FC236}">
                <a16:creationId xmlns:a16="http://schemas.microsoft.com/office/drawing/2014/main" id="{5F51B418-1655-4ECE-90D8-35F5707E7E8C}"/>
              </a:ext>
            </a:extLst>
          </p:cNvPr>
          <p:cNvSpPr txBox="1"/>
          <p:nvPr/>
        </p:nvSpPr>
        <p:spPr>
          <a:xfrm>
            <a:off x="457200" y="3789040"/>
            <a:ext cx="8075240" cy="2966197"/>
          </a:xfrm>
          <a:prstGeom prst="rect">
            <a:avLst/>
          </a:prstGeom>
          <a:noFill/>
        </p:spPr>
        <p:txBody>
          <a:bodyPr wrap="square">
            <a:spAutoFit/>
          </a:bodyPr>
          <a:lstStyle/>
          <a:p>
            <a:pPr indent="450215" algn="just">
              <a:lnSpc>
                <a:spcPct val="107000"/>
              </a:lnSpc>
              <a:spcAft>
                <a:spcPts val="800"/>
              </a:spcAft>
            </a:pPr>
            <a:r>
              <a:rPr lang="kk-KZ" sz="2200" dirty="0">
                <a:effectLst/>
                <a:latin typeface="Times New Roman" panose="02020603050405020304" pitchFamily="18" charset="0"/>
                <a:ea typeface="Calibri" panose="020F0502020204030204" pitchFamily="34" charset="0"/>
              </a:rPr>
              <a:t>Гравиметрлік талдау әдісі а</a:t>
            </a:r>
            <a:r>
              <a:rPr lang="kk-KZ" sz="2200" dirty="0">
                <a:solidFill>
                  <a:srgbClr val="000000"/>
                </a:solidFill>
                <a:effectLst/>
                <a:latin typeface="Times New Roman" panose="02020603050405020304" pitchFamily="18" charset="0"/>
                <a:ea typeface="Times New Roman" panose="02020603050405020304" pitchFamily="18" charset="0"/>
              </a:rPr>
              <a:t>нықталатын затты жеке күйінде немесе қандай да бір аз еритін қосылыстың құрамы ретінде алынған заттың  дәл массасын өлшеуге негізделеді. Анықталатын зат бос күйінде болуы не құрамы тұрақты қосылыс күйінде болуы мүмкін. Гравиметриялық әдіс анықталатын затты ұшатын қосылысқа айналдырып  айдау (ұшыру) әдісімен де немесе анықталатын затты тұнбаға түсіріп, тұндыру әдісімен орындалады. Және де басқа түрлері бар.</a:t>
            </a:r>
            <a:endParaRPr lang="ru-RU" sz="22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0910871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5903756-0A85-47D1-B31A-A8C6B708E707}"/>
              </a:ext>
            </a:extLst>
          </p:cNvPr>
          <p:cNvSpPr>
            <a:spLocks noGrp="1"/>
          </p:cNvSpPr>
          <p:nvPr>
            <p:ph sz="quarter" idx="1"/>
          </p:nvPr>
        </p:nvSpPr>
        <p:spPr>
          <a:xfrm>
            <a:off x="405384" y="502368"/>
            <a:ext cx="8333232" cy="5853264"/>
          </a:xfrm>
        </p:spPr>
        <p:txBody>
          <a:bodyPr>
            <a:normAutofit/>
          </a:bodyPr>
          <a:lstStyle/>
          <a:p>
            <a:pPr indent="450215" algn="just">
              <a:lnSpc>
                <a:spcPct val="107000"/>
              </a:lnSpc>
              <a:spcAft>
                <a:spcPts val="800"/>
              </a:spcAft>
            </a:pPr>
            <a:r>
              <a:rPr lang="kk-KZ" sz="2400" dirty="0">
                <a:solidFill>
                  <a:srgbClr val="000000"/>
                </a:solidFill>
                <a:effectLst/>
                <a:latin typeface="Times New Roman" panose="02020603050405020304" pitchFamily="18" charset="0"/>
                <a:ea typeface="Times New Roman" panose="02020603050405020304" pitchFamily="18" charset="0"/>
              </a:rPr>
              <a:t>Қосылыстардың құрамын аналитикалық бағытта шешуде гравиметрлік әдіс кеңінен қолданылады. Егер үлгі мөлшері аз, оның құрамында зерттелетін компонент мөлшері 0,1% аспайтын болса қолданылатын әдіс гравиметрия. Бұл әдістің анықтау қателі 0,1-0,2% ғана құрайды. Гравиметрлік талдау әдісі -  абсалютті (эталонсыз) әдіс. </a:t>
            </a:r>
            <a:endParaRPr lang="ru-RU" sz="2000" dirty="0">
              <a:effectLst/>
              <a:latin typeface="Times New Roman" panose="02020603050405020304" pitchFamily="18" charset="0"/>
              <a:ea typeface="Calibri" panose="020F0502020204030204" pitchFamily="34" charset="0"/>
            </a:endParaRPr>
          </a:p>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Әдістің кемшілігі процестің ұзақ орындалуы, зерттелетін үлгі саны көп болуы, тұндырғыштардың селективтілігі.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Гравиметрлі</a:t>
            </a:r>
            <a:r>
              <a:rPr lang="kk-KZ"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к</a:t>
            </a:r>
            <a:r>
              <a:rPr lang="kk-KZ"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талдау әдісінде аналитикалық белгі </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масса.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70F0C7D5-1505-438A-849B-BA5319F16EE5}"/>
              </a:ext>
            </a:extLst>
          </p:cNvPr>
          <p:cNvSpPr>
            <a:spLocks noGrp="1"/>
          </p:cNvSpPr>
          <p:nvPr>
            <p:ph type="sldNum" sz="quarter" idx="15"/>
          </p:nvPr>
        </p:nvSpPr>
        <p:spPr/>
        <p:txBody>
          <a:bodyPr/>
          <a:lstStyle/>
          <a:p>
            <a:fld id="{D6F87789-79C0-4369-89FF-5E19A7612EE5}" type="slidenum">
              <a:rPr lang="ru-RU" smtClean="0"/>
              <a:pPr/>
              <a:t>3</a:t>
            </a:fld>
            <a:endParaRPr lang="ru-RU"/>
          </a:p>
        </p:txBody>
      </p:sp>
    </p:spTree>
    <p:extLst>
      <p:ext uri="{BB962C8B-B14F-4D97-AF65-F5344CB8AC3E}">
        <p14:creationId xmlns:p14="http://schemas.microsoft.com/office/powerpoint/2010/main" val="2563339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A821A4B-6EB1-40F8-821E-E5E1B8C5F960}"/>
              </a:ext>
            </a:extLst>
          </p:cNvPr>
          <p:cNvSpPr>
            <a:spLocks noGrp="1"/>
          </p:cNvSpPr>
          <p:nvPr>
            <p:ph sz="quarter" idx="1"/>
          </p:nvPr>
        </p:nvSpPr>
        <p:spPr>
          <a:xfrm>
            <a:off x="457200" y="260648"/>
            <a:ext cx="8274205" cy="6213304"/>
          </a:xfrm>
        </p:spPr>
        <p:txBody>
          <a:bodyPr>
            <a:normAutofit lnSpcReduction="10000"/>
          </a:bodyPr>
          <a:lstStyle/>
          <a:p>
            <a:pPr indent="0" algn="just">
              <a:lnSpc>
                <a:spcPct val="107000"/>
              </a:lnSpc>
              <a:spcAft>
                <a:spcPts val="800"/>
              </a:spcAft>
              <a:buNone/>
            </a:pPr>
            <a:r>
              <a:rPr lang="kk-KZ"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Гравиметрлік анықтау бірнеше сатыдан тұрады: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құрамында зерттелетін компонент бар қосылысты тұндырғыш көмегімен тұндырып, тұнбаның тұндырылған формасын алу</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қоспадағы тұнба бетіндегі ерітіндіні сүзгілеп алу</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тұнбаны бөгде қосылыстардан жуу</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тұнба құрамындағы суды кетіру мақсатында бөлме температурасында немесе кептіргіш пештің төменгі температурасында кептіру</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өлшеуге ыңғайлы болу үшін, сүзгі қағаздан арылу үшін муфель пешінде жоғары температуда қыздырып, тұнбаның өлшенетін (гравиметрлік) формасын алу</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а</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налитикалы</a:t>
            </a:r>
            <a:r>
              <a:rPr lang="kk-KZ"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қ таразыда өлшеп, есептеулер жүргізу.</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AFB85312-4354-493B-B9AB-2E6C54A6BF5A}"/>
              </a:ext>
            </a:extLst>
          </p:cNvPr>
          <p:cNvSpPr>
            <a:spLocks noGrp="1"/>
          </p:cNvSpPr>
          <p:nvPr>
            <p:ph type="sldNum" sz="quarter" idx="15"/>
          </p:nvPr>
        </p:nvSpPr>
        <p:spPr/>
        <p:txBody>
          <a:bodyPr/>
          <a:lstStyle/>
          <a:p>
            <a:fld id="{D6F87789-79C0-4369-89FF-5E19A7612EE5}" type="slidenum">
              <a:rPr lang="ru-RU" smtClean="0"/>
              <a:pPr/>
              <a:t>4</a:t>
            </a:fld>
            <a:endParaRPr lang="ru-RU"/>
          </a:p>
        </p:txBody>
      </p:sp>
    </p:spTree>
    <p:extLst>
      <p:ext uri="{BB962C8B-B14F-4D97-AF65-F5344CB8AC3E}">
        <p14:creationId xmlns:p14="http://schemas.microsoft.com/office/powerpoint/2010/main" val="3685036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B415B2EA-1CB0-40EC-979F-D9B8308C0DA1}"/>
              </a:ext>
            </a:extLst>
          </p:cNvPr>
          <p:cNvSpPr>
            <a:spLocks noGrp="1"/>
          </p:cNvSpPr>
          <p:nvPr>
            <p:ph sz="quarter" idx="1"/>
          </p:nvPr>
        </p:nvSpPr>
        <p:spPr>
          <a:xfrm>
            <a:off x="405384" y="401994"/>
            <a:ext cx="8333232" cy="5853264"/>
          </a:xfrm>
        </p:spPr>
        <p:txBody>
          <a:bodyPr/>
          <a:lstStyle/>
          <a:p>
            <a:pPr indent="450215" algn="just">
              <a:lnSpc>
                <a:spcPct val="107000"/>
              </a:lnSpc>
              <a:spcAft>
                <a:spcPts val="800"/>
              </a:spcAft>
            </a:pPr>
            <a:r>
              <a:rPr lang="kk-KZ"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Көп жағдайда қосылыстардың тұндырылған түрі, гравиметрлік түрі сәйкес келе бермейді. Дегенмен олар белгілі бір түрге сәйкес талаптарды қанағаттандыру керек. Мысалы: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24760A6E-92B4-4EA5-B96A-F93D9DE2620E}"/>
              </a:ext>
            </a:extLst>
          </p:cNvPr>
          <p:cNvSpPr>
            <a:spLocks noGrp="1"/>
          </p:cNvSpPr>
          <p:nvPr>
            <p:ph type="sldNum" sz="quarter" idx="15"/>
          </p:nvPr>
        </p:nvSpPr>
        <p:spPr/>
        <p:txBody>
          <a:bodyPr/>
          <a:lstStyle/>
          <a:p>
            <a:fld id="{D6F87789-79C0-4369-89FF-5E19A7612EE5}" type="slidenum">
              <a:rPr lang="ru-RU" smtClean="0"/>
              <a:pPr/>
              <a:t>5</a:t>
            </a:fld>
            <a:endParaRPr lang="ru-RU"/>
          </a:p>
        </p:txBody>
      </p:sp>
      <p:pic>
        <p:nvPicPr>
          <p:cNvPr id="5" name="Рисунок 4">
            <a:extLst>
              <a:ext uri="{FF2B5EF4-FFF2-40B4-BE49-F238E27FC236}">
                <a16:creationId xmlns:a16="http://schemas.microsoft.com/office/drawing/2014/main" id="{D069F7A7-FB4C-4689-B8E4-7389E5E250B0}"/>
              </a:ext>
            </a:extLst>
          </p:cNvPr>
          <p:cNvPicPr>
            <a:picLocks noChangeAspect="1"/>
          </p:cNvPicPr>
          <p:nvPr/>
        </p:nvPicPr>
        <p:blipFill>
          <a:blip r:embed="rId2"/>
          <a:stretch>
            <a:fillRect/>
          </a:stretch>
        </p:blipFill>
        <p:spPr>
          <a:xfrm>
            <a:off x="899592" y="2132856"/>
            <a:ext cx="7560840" cy="3601194"/>
          </a:xfrm>
          <a:prstGeom prst="rect">
            <a:avLst/>
          </a:prstGeom>
        </p:spPr>
      </p:pic>
    </p:spTree>
    <p:extLst>
      <p:ext uri="{BB962C8B-B14F-4D97-AF65-F5344CB8AC3E}">
        <p14:creationId xmlns:p14="http://schemas.microsoft.com/office/powerpoint/2010/main" val="1571224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F38B899B-9879-42E0-9948-C95ECA980027}"/>
              </a:ext>
            </a:extLst>
          </p:cNvPr>
          <p:cNvSpPr>
            <a:spLocks noGrp="1"/>
          </p:cNvSpPr>
          <p:nvPr>
            <p:ph sz="quarter" idx="1"/>
          </p:nvPr>
        </p:nvSpPr>
        <p:spPr>
          <a:xfrm>
            <a:off x="457200" y="404664"/>
            <a:ext cx="7787208" cy="6069288"/>
          </a:xfrm>
        </p:spPr>
        <p:txBody>
          <a:bodyPr/>
          <a:lstStyle/>
          <a:p>
            <a:pPr indent="450215" algn="just">
              <a:lnSpc>
                <a:spcPct val="107000"/>
              </a:lnSpc>
              <a:spcAft>
                <a:spcPts val="800"/>
              </a:spcAft>
            </a:pPr>
            <a:r>
              <a:rPr lang="kk-KZ"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Кей жағдайда қосылыстардың тұндырылған түрі, гравиметрлік түрі бірдей болады. Тұнбаның гравиметрлік түрі өлшенетін деп те аталады.</a:t>
            </a:r>
          </a:p>
          <a:p>
            <a:pPr indent="450215" algn="just">
              <a:lnSpc>
                <a:spcPct val="107000"/>
              </a:lnSpc>
              <a:spcAft>
                <a:spcPts val="800"/>
              </a:spcAft>
            </a:pP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9C52E389-8843-4FF1-AA1D-C14DC6835639}"/>
              </a:ext>
            </a:extLst>
          </p:cNvPr>
          <p:cNvSpPr>
            <a:spLocks noGrp="1"/>
          </p:cNvSpPr>
          <p:nvPr>
            <p:ph type="sldNum" sz="quarter" idx="15"/>
          </p:nvPr>
        </p:nvSpPr>
        <p:spPr/>
        <p:txBody>
          <a:bodyPr/>
          <a:lstStyle/>
          <a:p>
            <a:fld id="{D6F87789-79C0-4369-89FF-5E19A7612EE5}" type="slidenum">
              <a:rPr lang="ru-RU" smtClean="0"/>
              <a:pPr/>
              <a:t>6</a:t>
            </a:fld>
            <a:endParaRPr lang="ru-RU"/>
          </a:p>
        </p:txBody>
      </p:sp>
      <p:pic>
        <p:nvPicPr>
          <p:cNvPr id="7" name="Рисунок 6">
            <a:extLst>
              <a:ext uri="{FF2B5EF4-FFF2-40B4-BE49-F238E27FC236}">
                <a16:creationId xmlns:a16="http://schemas.microsoft.com/office/drawing/2014/main" id="{63EEA624-6AE7-4A6E-96C6-D8BAE40E4408}"/>
              </a:ext>
            </a:extLst>
          </p:cNvPr>
          <p:cNvPicPr>
            <a:picLocks noChangeAspect="1"/>
          </p:cNvPicPr>
          <p:nvPr/>
        </p:nvPicPr>
        <p:blipFill>
          <a:blip r:embed="rId2"/>
          <a:stretch>
            <a:fillRect/>
          </a:stretch>
        </p:blipFill>
        <p:spPr>
          <a:xfrm>
            <a:off x="899592" y="1988840"/>
            <a:ext cx="7488832" cy="2952328"/>
          </a:xfrm>
          <a:prstGeom prst="rect">
            <a:avLst/>
          </a:prstGeom>
        </p:spPr>
      </p:pic>
    </p:spTree>
    <p:extLst>
      <p:ext uri="{BB962C8B-B14F-4D97-AF65-F5344CB8AC3E}">
        <p14:creationId xmlns:p14="http://schemas.microsoft.com/office/powerpoint/2010/main" val="3081082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FA6A1B94-6917-4C9B-B5C6-541CF4EE38EF}"/>
              </a:ext>
            </a:extLst>
          </p:cNvPr>
          <p:cNvSpPr>
            <a:spLocks noGrp="1"/>
          </p:cNvSpPr>
          <p:nvPr>
            <p:ph sz="quarter" idx="1"/>
          </p:nvPr>
        </p:nvSpPr>
        <p:spPr>
          <a:xfrm>
            <a:off x="539552" y="332656"/>
            <a:ext cx="8064896" cy="6120680"/>
          </a:xfrm>
        </p:spPr>
        <p:txBody>
          <a:bodyPr>
            <a:normAutofit lnSpcReduction="10000"/>
          </a:bodyPr>
          <a:lstStyle/>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Тұнбаларға қойылатын талаптар.</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Тұнбаның тұндырылған түріне қойылатын талаптар:</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Times New Roman" panose="02020603050405020304" pitchFamily="18" charset="0"/>
              <a:buChar char="-"/>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Тұнбаға зерттелетін ион түсу керек. Тұнба алу үшңн селективті тұндырғыш, ортаның қышқылдылығы алдын-ала реттелген, әсер етуші бөгде элементтер болмау қажет.</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Times New Roman" panose="02020603050405020304" pitchFamily="18" charset="0"/>
              <a:buChar char="-"/>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Тұнба ерімейтін болу керек. Зерттелетін компонент тұнбаға сандық түрде толық түсу керек, тұнбаның үстіндегі ерітіндідегі зерттелетін компонент концентрациясы 1∙10</a:t>
            </a:r>
            <a:r>
              <a:rPr lang="kk-KZ" sz="2400" baseline="30000" dirty="0">
                <a:effectLst/>
                <a:latin typeface="Times New Roman" panose="02020603050405020304" pitchFamily="18" charset="0"/>
                <a:ea typeface="Calibri" panose="020F0502020204030204" pitchFamily="34" charset="0"/>
                <a:cs typeface="Times New Roman" panose="02020603050405020304" pitchFamily="18" charset="0"/>
              </a:rPr>
              <a:t>-6</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моль/л ( немесе 1∙10</a:t>
            </a:r>
            <a:r>
              <a:rPr lang="kk-KZ" sz="2400" baseline="30000" dirty="0">
                <a:effectLst/>
                <a:latin typeface="Times New Roman" panose="02020603050405020304" pitchFamily="18" charset="0"/>
                <a:ea typeface="Calibri" panose="020F0502020204030204" pitchFamily="34" charset="0"/>
                <a:cs typeface="Times New Roman" panose="02020603050405020304" pitchFamily="18" charset="0"/>
              </a:rPr>
              <a:t>-4</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г)  аспау керек.</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Times New Roman" panose="02020603050405020304" pitchFamily="18" charset="0"/>
              <a:buChar char="-"/>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Тұнба таза болу керек, құрамында бөгде қоспалар болмау қажет. Ірі кристалды тұнбалар майда кристалды және аморфты тұнбалармен салыстырғанда таза болып келеді, себебі ластану мүмкіндігі төмен.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08E58188-CAA8-4DC0-A532-D987EDCFD561}"/>
              </a:ext>
            </a:extLst>
          </p:cNvPr>
          <p:cNvSpPr>
            <a:spLocks noGrp="1"/>
          </p:cNvSpPr>
          <p:nvPr>
            <p:ph type="sldNum" sz="quarter" idx="15"/>
          </p:nvPr>
        </p:nvSpPr>
        <p:spPr/>
        <p:txBody>
          <a:bodyPr/>
          <a:lstStyle/>
          <a:p>
            <a:fld id="{D6F87789-79C0-4369-89FF-5E19A7612EE5}" type="slidenum">
              <a:rPr lang="ru-RU" smtClean="0"/>
              <a:pPr/>
              <a:t>7</a:t>
            </a:fld>
            <a:endParaRPr lang="ru-RU"/>
          </a:p>
        </p:txBody>
      </p:sp>
    </p:spTree>
    <p:extLst>
      <p:ext uri="{BB962C8B-B14F-4D97-AF65-F5344CB8AC3E}">
        <p14:creationId xmlns:p14="http://schemas.microsoft.com/office/powerpoint/2010/main" val="30250965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id="{E27EE328-8D5F-475D-BFD7-6B5F55DB372B}"/>
                  </a:ext>
                </a:extLst>
              </p:cNvPr>
              <p:cNvSpPr>
                <a:spLocks noGrp="1"/>
              </p:cNvSpPr>
              <p:nvPr>
                <p:ph sz="quarter" idx="1"/>
              </p:nvPr>
            </p:nvSpPr>
            <p:spPr>
              <a:xfrm>
                <a:off x="457200" y="0"/>
                <a:ext cx="8075240" cy="6473952"/>
              </a:xfrm>
            </p:spPr>
            <p:txBody>
              <a:bodyPr>
                <a:normAutofit fontScale="62500" lnSpcReduction="20000"/>
              </a:bodyPr>
              <a:lstStyle/>
              <a:p>
                <a:pPr indent="450215" algn="just">
                  <a:lnSpc>
                    <a:spcPct val="107000"/>
                  </a:lnSpc>
                  <a:spcAft>
                    <a:spcPts val="800"/>
                  </a:spcAft>
                </a:pPr>
                <a:endParaRPr lang="kk-KZ" sz="24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3200" dirty="0">
                    <a:effectLst/>
                    <a:latin typeface="Times New Roman" panose="02020603050405020304" pitchFamily="18" charset="0"/>
                    <a:ea typeface="Calibri" panose="020F0502020204030204" pitchFamily="34" charset="0"/>
                    <a:cs typeface="Times New Roman" panose="02020603050405020304" pitchFamily="18" charset="0"/>
                  </a:rPr>
                  <a:t>Тұнбаның гравиметрлік түріне қойылатын талаптар:</a:t>
                </a:r>
                <a:endParaRPr lang="ru-RU"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buFont typeface="Times New Roman" panose="02020603050405020304" pitchFamily="18" charset="0"/>
                  <a:buChar char="-"/>
                </a:pPr>
                <a:r>
                  <a:rPr lang="kk-KZ" sz="3200" dirty="0">
                    <a:effectLst/>
                    <a:latin typeface="Times New Roman" panose="02020603050405020304" pitchFamily="18" charset="0"/>
                    <a:ea typeface="Calibri" panose="020F0502020204030204" pitchFamily="34" charset="0"/>
                    <a:cs typeface="Times New Roman" panose="02020603050405020304" pitchFamily="18" charset="0"/>
                  </a:rPr>
                  <a:t>Тұнбаның гравиметрлік түрі зерттелетін қосылыстың құрамымен стехиометриялы болу керек. </a:t>
                </a:r>
                <a:endParaRPr lang="ru-RU"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buFont typeface="Times New Roman" panose="02020603050405020304" pitchFamily="18" charset="0"/>
                  <a:buChar char="-"/>
                </a:pPr>
                <a:r>
                  <a:rPr lang="kk-KZ" sz="3200" dirty="0">
                    <a:effectLst/>
                    <a:latin typeface="Times New Roman" panose="02020603050405020304" pitchFamily="18" charset="0"/>
                    <a:ea typeface="Calibri" panose="020F0502020204030204" pitchFamily="34" charset="0"/>
                    <a:cs typeface="Times New Roman" panose="02020603050405020304" pitchFamily="18" charset="0"/>
                  </a:rPr>
                  <a:t>Тұнбаның гравиметрлік түрі химиялық және термиялық тұрақты болу керек.</a:t>
                </a:r>
                <a:endParaRPr lang="ru-RU"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buFont typeface="Times New Roman" panose="02020603050405020304" pitchFamily="18" charset="0"/>
                  <a:buChar char="-"/>
                </a:pPr>
                <a:r>
                  <a:rPr lang="kk-KZ" sz="3200" dirty="0">
                    <a:effectLst/>
                    <a:latin typeface="Times New Roman" panose="02020603050405020304" pitchFamily="18" charset="0"/>
                    <a:ea typeface="Calibri" panose="020F0502020204030204" pitchFamily="34" charset="0"/>
                    <a:cs typeface="Times New Roman" panose="02020603050405020304" pitchFamily="18" charset="0"/>
                  </a:rPr>
                  <a:t>Мүмкіндігінше гравиметрлік фактор мәні аз болу керек.</a:t>
                </a:r>
                <a:endParaRPr lang="ru-RU"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indent="0" algn="just">
                  <a:lnSpc>
                    <a:spcPct val="107000"/>
                  </a:lnSpc>
                  <a:buNone/>
                </a:pPr>
                <a:r>
                  <a:rPr lang="kk-KZ" sz="3200" dirty="0">
                    <a:effectLst/>
                    <a:latin typeface="Times New Roman" panose="02020603050405020304" pitchFamily="18" charset="0"/>
                    <a:ea typeface="Calibri" panose="020F0502020204030204" pitchFamily="34" charset="0"/>
                    <a:cs typeface="Times New Roman" panose="02020603050405020304" pitchFamily="18" charset="0"/>
                  </a:rPr>
                  <a:t>Бұл талаптардың барлығы орындалу үшін түзілетін тұнбаның түзілу механизмін түсініп, алу жағдайын толық орындау қажет.</a:t>
                </a:r>
              </a:p>
              <a:p>
                <a:pPr marL="457200" indent="450215" algn="just">
                  <a:lnSpc>
                    <a:spcPct val="107000"/>
                  </a:lnSpc>
                </a:pPr>
                <a:endParaRPr lang="ru-RU"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indent="450215" algn="just">
                  <a:lnSpc>
                    <a:spcPct val="107000"/>
                  </a:lnSpc>
                </a:pPr>
                <a:r>
                  <a:rPr lang="kk-KZ" sz="3200" dirty="0">
                    <a:effectLst/>
                    <a:latin typeface="Times New Roman" panose="02020603050405020304" pitchFamily="18" charset="0"/>
                    <a:ea typeface="Calibri" panose="020F0502020204030204" pitchFamily="34" charset="0"/>
                    <a:cs typeface="Times New Roman" panose="02020603050405020304" pitchFamily="18" charset="0"/>
                  </a:rPr>
                  <a:t> Гравиметрлік фактор</a:t>
                </a:r>
                <a:endParaRPr lang="ru-RU"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indent="0" algn="just">
                  <a:lnSpc>
                    <a:spcPct val="107000"/>
                  </a:lnSpc>
                  <a:buNone/>
                </a:pPr>
                <a:r>
                  <a:rPr lang="kk-KZ" sz="3200" dirty="0">
                    <a:effectLst/>
                    <a:latin typeface="Times New Roman" panose="02020603050405020304" pitchFamily="18" charset="0"/>
                    <a:ea typeface="Calibri" panose="020F0502020204030204" pitchFamily="34" charset="0"/>
                    <a:cs typeface="Times New Roman" panose="02020603050405020304" pitchFamily="18" charset="0"/>
                  </a:rPr>
                  <a:t>Тұнбаның гравиметрлік түрі құрамынан зерттелетін компоненттің массасын есептеу барысында гравиметрлік фактор қолданылады, ол F арқылы сипатталады.  </a:t>
                </a:r>
                <a:endParaRPr lang="ru-RU"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indent="0" algn="just">
                  <a:lnSpc>
                    <a:spcPct val="107000"/>
                  </a:lnSpc>
                  <a:buNone/>
                </a:pPr>
                <a:r>
                  <a:rPr lang="kk-KZ" sz="3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indent="0" algn="ctr">
                  <a:lnSpc>
                    <a:spcPct val="107000"/>
                  </a:lnSpc>
                  <a:buNone/>
                </a:pPr>
                <a14:m>
                  <m:oMathPara xmlns:m="http://schemas.openxmlformats.org/officeDocument/2006/math">
                    <m:oMathParaPr>
                      <m:jc m:val="centerGroup"/>
                    </m:oMathParaPr>
                    <m:oMath xmlns:m="http://schemas.openxmlformats.org/officeDocument/2006/math">
                      <m:r>
                        <a:rPr lang="kk-KZ" sz="3200" i="1">
                          <a:effectLst/>
                          <a:latin typeface="Cambria Math" panose="02040503050406030204" pitchFamily="18" charset="0"/>
                          <a:ea typeface="Calibri" panose="020F0502020204030204" pitchFamily="34" charset="0"/>
                          <a:cs typeface="Cambria Math" panose="02040503050406030204" pitchFamily="18" charset="0"/>
                        </a:rPr>
                        <m:t>𝐹</m:t>
                      </m:r>
                      <m:r>
                        <a:rPr lang="kk-KZ" sz="3200">
                          <a:effectLst/>
                          <a:latin typeface="Cambria Math" panose="02040503050406030204" pitchFamily="18" charset="0"/>
                          <a:ea typeface="Calibri" panose="020F0502020204030204" pitchFamily="34" charset="0"/>
                          <a:cs typeface="Cambria Math" panose="02040503050406030204" pitchFamily="18" charset="0"/>
                        </a:rPr>
                        <m:t>=</m:t>
                      </m:r>
                      <m:f>
                        <m:fPr>
                          <m:ctrlPr>
                            <a:rPr lang="ru-RU" sz="3200" i="1">
                              <a:effectLst/>
                              <a:latin typeface="Cambria Math" panose="02040503050406030204" pitchFamily="18" charset="0"/>
                              <a:ea typeface="Calibri" panose="020F0502020204030204" pitchFamily="34" charset="0"/>
                              <a:cs typeface="Times New Roman" panose="02020603050405020304" pitchFamily="18" charset="0"/>
                            </a:rPr>
                          </m:ctrlPr>
                        </m:fPr>
                        <m:num>
                          <m:r>
                            <m:rPr>
                              <m:sty m:val="p"/>
                            </m:rPr>
                            <a:rPr lang="kk-KZ" sz="3200">
                              <a:effectLst/>
                              <a:latin typeface="Cambria Math" panose="02040503050406030204" pitchFamily="18" charset="0"/>
                              <a:ea typeface="Calibri" panose="020F0502020204030204" pitchFamily="34" charset="0"/>
                              <a:cs typeface="Cambria Math" panose="02040503050406030204" pitchFamily="18" charset="0"/>
                            </a:rPr>
                            <m:t>a</m:t>
                          </m:r>
                        </m:num>
                        <m:den>
                          <m:r>
                            <m:rPr>
                              <m:sty m:val="p"/>
                            </m:rPr>
                            <a:rPr lang="kk-KZ" sz="3200">
                              <a:effectLst/>
                              <a:latin typeface="Cambria Math" panose="02040503050406030204" pitchFamily="18" charset="0"/>
                              <a:ea typeface="Calibri" panose="020F0502020204030204" pitchFamily="34" charset="0"/>
                              <a:cs typeface="Cambria Math" panose="02040503050406030204" pitchFamily="18" charset="0"/>
                            </a:rPr>
                            <m:t>b</m:t>
                          </m:r>
                        </m:den>
                      </m:f>
                      <m:r>
                        <a:rPr lang="kk-KZ" sz="3200" i="1">
                          <a:effectLst/>
                          <a:latin typeface="Cambria Math" panose="02040503050406030204" pitchFamily="18" charset="0"/>
                          <a:ea typeface="Calibri" panose="020F0502020204030204" pitchFamily="34" charset="0"/>
                          <a:cs typeface="Times New Roman" panose="02020603050405020304" pitchFamily="18" charset="0"/>
                        </a:rPr>
                        <m:t> ,</m:t>
                      </m:r>
                    </m:oMath>
                  </m:oMathPara>
                </a14:m>
                <a:endParaRPr lang="ru-RU"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indent="450215" algn="just">
                  <a:lnSpc>
                    <a:spcPct val="107000"/>
                  </a:lnSpc>
                  <a:spcAft>
                    <a:spcPts val="800"/>
                  </a:spcAft>
                </a:pPr>
                <a:r>
                  <a:rPr lang="kk-KZ" sz="3200" dirty="0">
                    <a:effectLst/>
                    <a:latin typeface="Times New Roman" panose="02020603050405020304" pitchFamily="18" charset="0"/>
                    <a:ea typeface="Times New Roman" panose="02020603050405020304" pitchFamily="18" charset="0"/>
                    <a:cs typeface="Times New Roman" panose="02020603050405020304" pitchFamily="18" charset="0"/>
                  </a:rPr>
                  <a:t>мұндағы а - зерттелетін компоненттің молярлы массасы; b -   құрамында зерттелетін компонент бар тұнбаның гравиметрлік түрінің молярлы массасы.</a:t>
                </a:r>
                <a:endParaRPr lang="ru-RU"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indent="0" algn="just">
                  <a:lnSpc>
                    <a:spcPct val="107000"/>
                  </a:lnSpc>
                  <a:spcAft>
                    <a:spcPts val="800"/>
                  </a:spcAft>
                  <a:buNone/>
                </a:pP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ru-RU" dirty="0"/>
              </a:p>
            </p:txBody>
          </p:sp>
        </mc:Choice>
        <mc:Fallback xmlns="">
          <p:sp>
            <p:nvSpPr>
              <p:cNvPr id="3" name="Объект 2">
                <a:extLst>
                  <a:ext uri="{FF2B5EF4-FFF2-40B4-BE49-F238E27FC236}">
                    <a16:creationId xmlns:a16="http://schemas.microsoft.com/office/drawing/2014/main" id="{E27EE328-8D5F-475D-BFD7-6B5F55DB372B}"/>
                  </a:ext>
                </a:extLst>
              </p:cNvPr>
              <p:cNvSpPr>
                <a:spLocks noGrp="1" noRot="1" noChangeAspect="1" noMove="1" noResize="1" noEditPoints="1" noAdjustHandles="1" noChangeArrowheads="1" noChangeShapeType="1" noTextEdit="1"/>
              </p:cNvSpPr>
              <p:nvPr>
                <p:ph sz="quarter" idx="1"/>
              </p:nvPr>
            </p:nvSpPr>
            <p:spPr>
              <a:xfrm>
                <a:off x="457200" y="0"/>
                <a:ext cx="8075240" cy="6473952"/>
              </a:xfrm>
              <a:blipFill>
                <a:blip r:embed="rId2"/>
                <a:stretch>
                  <a:fillRect l="-75" r="-755"/>
                </a:stretch>
              </a:blipFill>
            </p:spPr>
            <p:txBody>
              <a:bodyPr/>
              <a:lstStyle/>
              <a:p>
                <a:r>
                  <a:rPr lang="ru-RU">
                    <a:noFill/>
                  </a:rPr>
                  <a:t> </a:t>
                </a:r>
              </a:p>
            </p:txBody>
          </p:sp>
        </mc:Fallback>
      </mc:AlternateContent>
      <p:sp>
        <p:nvSpPr>
          <p:cNvPr id="4" name="Номер слайда 3">
            <a:extLst>
              <a:ext uri="{FF2B5EF4-FFF2-40B4-BE49-F238E27FC236}">
                <a16:creationId xmlns:a16="http://schemas.microsoft.com/office/drawing/2014/main" id="{7982E26C-6615-44E5-84D4-F070CAB3EED8}"/>
              </a:ext>
            </a:extLst>
          </p:cNvPr>
          <p:cNvSpPr>
            <a:spLocks noGrp="1"/>
          </p:cNvSpPr>
          <p:nvPr>
            <p:ph type="sldNum" sz="quarter" idx="15"/>
          </p:nvPr>
        </p:nvSpPr>
        <p:spPr/>
        <p:txBody>
          <a:bodyPr/>
          <a:lstStyle/>
          <a:p>
            <a:fld id="{D6F87789-79C0-4369-89FF-5E19A7612EE5}" type="slidenum">
              <a:rPr lang="ru-RU" smtClean="0"/>
              <a:pPr/>
              <a:t>8</a:t>
            </a:fld>
            <a:endParaRPr lang="ru-RU"/>
          </a:p>
        </p:txBody>
      </p:sp>
    </p:spTree>
    <p:extLst>
      <p:ext uri="{BB962C8B-B14F-4D97-AF65-F5344CB8AC3E}">
        <p14:creationId xmlns:p14="http://schemas.microsoft.com/office/powerpoint/2010/main" val="14498973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C702FFAA-58F2-4F0A-A85E-9C3C97B1DE96}"/>
              </a:ext>
            </a:extLst>
          </p:cNvPr>
          <p:cNvPicPr>
            <a:picLocks noGrp="1" noChangeAspect="1"/>
          </p:cNvPicPr>
          <p:nvPr>
            <p:ph sz="quarter" idx="1"/>
          </p:nvPr>
        </p:nvPicPr>
        <p:blipFill>
          <a:blip r:embed="rId2"/>
          <a:stretch>
            <a:fillRect/>
          </a:stretch>
        </p:blipFill>
        <p:spPr>
          <a:xfrm>
            <a:off x="611560" y="260648"/>
            <a:ext cx="7992888" cy="6048672"/>
          </a:xfrm>
          <a:prstGeom prst="rect">
            <a:avLst/>
          </a:prstGeom>
        </p:spPr>
      </p:pic>
      <p:sp>
        <p:nvSpPr>
          <p:cNvPr id="4" name="Номер слайда 3">
            <a:extLst>
              <a:ext uri="{FF2B5EF4-FFF2-40B4-BE49-F238E27FC236}">
                <a16:creationId xmlns:a16="http://schemas.microsoft.com/office/drawing/2014/main" id="{B0975233-6116-4233-997F-D2A5DEBAF636}"/>
              </a:ext>
            </a:extLst>
          </p:cNvPr>
          <p:cNvSpPr>
            <a:spLocks noGrp="1"/>
          </p:cNvSpPr>
          <p:nvPr>
            <p:ph type="sldNum" sz="quarter" idx="15"/>
          </p:nvPr>
        </p:nvSpPr>
        <p:spPr/>
        <p:txBody>
          <a:bodyPr/>
          <a:lstStyle/>
          <a:p>
            <a:fld id="{D6F87789-79C0-4369-89FF-5E19A7612EE5}" type="slidenum">
              <a:rPr lang="ru-RU" smtClean="0"/>
              <a:pPr/>
              <a:t>9</a:t>
            </a:fld>
            <a:endParaRPr lang="ru-RU"/>
          </a:p>
        </p:txBody>
      </p:sp>
    </p:spTree>
    <p:extLst>
      <p:ext uri="{BB962C8B-B14F-4D97-AF65-F5344CB8AC3E}">
        <p14:creationId xmlns:p14="http://schemas.microsoft.com/office/powerpoint/2010/main" val="28802692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TM03090434[[fn=Дерево]]</Template>
  <TotalTime>4098</TotalTime>
  <Words>764</Words>
  <Application>Microsoft Office PowerPoint</Application>
  <PresentationFormat>Экран (4:3)</PresentationFormat>
  <Paragraphs>68</Paragraphs>
  <Slides>17</Slides>
  <Notes>1</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17</vt:i4>
      </vt:variant>
    </vt:vector>
  </HeadingPairs>
  <TitlesOfParts>
    <vt:vector size="25" baseType="lpstr">
      <vt:lpstr>Arial</vt:lpstr>
      <vt:lpstr>Calibri</vt:lpstr>
      <vt:lpstr>Cambria Math</vt:lpstr>
      <vt:lpstr>Century Schoolbook</vt:lpstr>
      <vt:lpstr>Times New Roman</vt:lpstr>
      <vt:lpstr>Wingdings</vt:lpstr>
      <vt:lpstr>Wingdings 2</vt:lpstr>
      <vt:lpstr>Эркер</vt:lpstr>
      <vt:lpstr>Әл-Фараби атындағы Қазақ ұлттық университеті Химия және химиялық технология факультеті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Әль-Фараби атындағы Қазақ Ұлттық университеті Химия және химиялық технология факультеті</dc:title>
  <dc:creator>1</dc:creator>
  <cp:lastModifiedBy>Daulet Maksut</cp:lastModifiedBy>
  <cp:revision>146</cp:revision>
  <dcterms:created xsi:type="dcterms:W3CDTF">2012-02-27T19:01:21Z</dcterms:created>
  <dcterms:modified xsi:type="dcterms:W3CDTF">2020-10-27T20:17:41Z</dcterms:modified>
</cp:coreProperties>
</file>